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74" r:id="rId2"/>
    <p:sldId id="453" r:id="rId3"/>
    <p:sldId id="454" r:id="rId4"/>
    <p:sldId id="441" r:id="rId5"/>
    <p:sldId id="450" r:id="rId6"/>
    <p:sldId id="451" r:id="rId7"/>
    <p:sldId id="452" r:id="rId8"/>
    <p:sldId id="448" r:id="rId9"/>
    <p:sldId id="455" r:id="rId10"/>
    <p:sldId id="456" r:id="rId11"/>
    <p:sldId id="457" r:id="rId12"/>
    <p:sldId id="458" r:id="rId13"/>
    <p:sldId id="459" r:id="rId14"/>
    <p:sldId id="460" r:id="rId15"/>
    <p:sldId id="461" r:id="rId16"/>
    <p:sldId id="474" r:id="rId17"/>
    <p:sldId id="462" r:id="rId18"/>
    <p:sldId id="463" r:id="rId19"/>
    <p:sldId id="464" r:id="rId20"/>
    <p:sldId id="465" r:id="rId21"/>
    <p:sldId id="466" r:id="rId22"/>
    <p:sldId id="467" r:id="rId23"/>
    <p:sldId id="468" r:id="rId24"/>
    <p:sldId id="469" r:id="rId25"/>
    <p:sldId id="470" r:id="rId26"/>
    <p:sldId id="471" r:id="rId27"/>
    <p:sldId id="472" r:id="rId28"/>
    <p:sldId id="473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378B7BE2-91D2-421B-A6C5-DBF8A7E04EE7}" type="slidenum">
              <a:rPr kumimoji="0" lang="zh-CN" altLang="en-US">
                <a:latin typeface="Arial" panose="020B0604020202020204" pitchFamily="34" charset="0"/>
                <a:ea typeface="楷体_GB2312" pitchFamily="49" charset="-122"/>
              </a:rPr>
              <a:pPr eaLnBrk="1" hangingPunct="1">
                <a:spcBef>
                  <a:spcPct val="0"/>
                </a:spcBef>
              </a:pPr>
              <a:t>5</a:t>
            </a:fld>
            <a:endParaRPr kumimoji="0" lang="en-US" altLang="zh-CN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zh-CN" altLang="en-US" smtClean="0"/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25002251-8F93-4CE7-92D7-64558815ABFC}" type="slidenum">
              <a:rPr kumimoji="0" lang="zh-CN" altLang="en-US">
                <a:latin typeface="Arial" panose="020B0604020202020204" pitchFamily="34" charset="0"/>
                <a:ea typeface="楷体_GB2312" pitchFamily="49" charset="-122"/>
              </a:rPr>
              <a:pPr eaLnBrk="1" hangingPunct="1">
                <a:spcBef>
                  <a:spcPct val="0"/>
                </a:spcBef>
              </a:pPr>
              <a:t>6</a:t>
            </a:fld>
            <a:endParaRPr kumimoji="0" lang="en-US" altLang="zh-CN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9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6</a:t>
            </a:r>
            <a:r>
              <a:rPr lang="zh-CN" altLang="en-US" sz="4800" dirty="0" smtClean="0"/>
              <a:t>单元     小数的加法和减法</a:t>
            </a:r>
            <a:endParaRPr lang="zh-CN" altLang="en-US" sz="48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84298" y="215338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小数加减法</a:t>
            </a:r>
          </a:p>
        </p:txBody>
      </p:sp>
      <p:sp>
        <p:nvSpPr>
          <p:cNvPr id="24" name="矩形 23"/>
          <p:cNvSpPr/>
          <p:nvPr/>
        </p:nvSpPr>
        <p:spPr>
          <a:xfrm>
            <a:off x="1157322" y="3270425"/>
            <a:ext cx="6972231" cy="144655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小数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部分位数相同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的小数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加减法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1102" y="486771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完成教材第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72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4282" y="1196752"/>
            <a:ext cx="87849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）小明从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岁到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岁，体重增加了多少千克？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8199" y="1781527"/>
            <a:ext cx="20938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29.8-22.7= 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8439" y="1772816"/>
            <a:ext cx="17940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7.1(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006370" y="2429599"/>
            <a:ext cx="87849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答：小明从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岁到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岁，体重增加了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千克。</a:t>
            </a:r>
            <a:endParaRPr lang="zh-CN" altLang="en-US" sz="32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4282" y="3071810"/>
            <a:ext cx="89289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）哪一年比上一年增加得最多？增加了多少千克？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0363" y="4561230"/>
            <a:ext cx="3227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增加了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27.5-24.6=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94802" y="4561230"/>
            <a:ext cx="17940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2.9(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46330" y="5209302"/>
            <a:ext cx="81405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那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一年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比上一年增加得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最多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增加了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510426" y="4001571"/>
            <a:ext cx="7200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岁那一年比上一年增加得最多。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60097" y="357166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74</a:t>
            </a:r>
            <a:r>
              <a:rPr lang="zh-CN" altLang="en-US" sz="3200" dirty="0">
                <a:latin typeface="+mj-ea"/>
                <a:ea typeface="+mj-ea"/>
              </a:rPr>
              <a:t>页第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29647" y="1753552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3.4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7317" y="1764105"/>
            <a:ext cx="2005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2.5+0.9=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0" y="1749711"/>
            <a:ext cx="2005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7.8+1.6=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48183" y="1724627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9.4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85923" y="3936897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1939" y="3947450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1.2-0.5=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13115" y="3933056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4.7-2.8=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20191" y="3933056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1.9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599039" y="1067395"/>
            <a:ext cx="17395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口算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57639" y="2844225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13.7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1839" y="2852936"/>
            <a:ext cx="18694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11.7+2=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16522" y="2838542"/>
            <a:ext cx="25250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0.39+0.15=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87865" y="2844225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0.54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11284" y="5040186"/>
            <a:ext cx="8402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3.3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7300" y="5050739"/>
            <a:ext cx="190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8.6-5.3=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38476" y="5036345"/>
            <a:ext cx="24272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0.96-0.33=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59873" y="5013176"/>
            <a:ext cx="10999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  <a:ea typeface="+mn-ea"/>
              </a:rPr>
              <a:t>0.63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9" grpId="0"/>
      <p:bldP spid="31" grpId="0"/>
      <p:bldP spid="34" grpId="0"/>
      <p:bldP spid="35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AA\AppData\Roaming\Tencent\Users\704695030\QQ\WinTemp\RichOle\HDT(0J$(ECO6VV]U(5@`3V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847" y="2211968"/>
            <a:ext cx="7469545" cy="363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8659" y="42860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74</a:t>
            </a:r>
            <a:r>
              <a:rPr lang="zh-CN" altLang="en-US" sz="3200" dirty="0">
                <a:latin typeface="+mj-ea"/>
                <a:ea typeface="+mj-ea"/>
              </a:rPr>
              <a:t>页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4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386970" y="3789040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163.54</a:t>
            </a:r>
          </a:p>
        </p:txBody>
      </p:sp>
      <p:sp>
        <p:nvSpPr>
          <p:cNvPr id="36" name="矩形 35"/>
          <p:cNvSpPr/>
          <p:nvPr/>
        </p:nvSpPr>
        <p:spPr>
          <a:xfrm>
            <a:off x="6191022" y="4500409"/>
            <a:ext cx="1837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159.26</a:t>
            </a:r>
            <a:r>
              <a:rPr lang="zh-CN" altLang="en-US" sz="3200" dirty="0">
                <a:latin typeface="+mj-ea"/>
                <a:ea typeface="+mj-ea"/>
              </a:rPr>
              <a:t>元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627784" y="5141054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162.8</a:t>
            </a:r>
            <a:r>
              <a:rPr lang="zh-CN" altLang="en-US" sz="3200" dirty="0">
                <a:latin typeface="+mj-ea"/>
                <a:ea typeface="+mj-ea"/>
              </a:rPr>
              <a:t>元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41195" y="5148481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160</a:t>
            </a:r>
            <a:r>
              <a:rPr lang="zh-CN" altLang="en-US" sz="3200" dirty="0">
                <a:latin typeface="+mj-ea"/>
                <a:ea typeface="+mj-ea"/>
              </a:rPr>
              <a:t>元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53793" y="5151756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322.8</a:t>
            </a:r>
            <a:r>
              <a:rPr lang="zh-CN" altLang="en-US" sz="3200" dirty="0">
                <a:latin typeface="+mj-ea"/>
                <a:ea typeface="+mj-ea"/>
              </a:rPr>
              <a:t>元</a:t>
            </a:r>
          </a:p>
        </p:txBody>
      </p:sp>
      <p:sp>
        <p:nvSpPr>
          <p:cNvPr id="4" name="矩形 3"/>
          <p:cNvSpPr/>
          <p:nvPr/>
        </p:nvSpPr>
        <p:spPr>
          <a:xfrm>
            <a:off x="500034" y="1076157"/>
            <a:ext cx="807249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小丽家两个月的电话费和上网费如下表，把表填完整。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  <p:bldP spid="42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87624" y="1268760"/>
            <a:ext cx="6551613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 smtClean="0">
                <a:solidFill>
                  <a:srgbClr val="000000"/>
                </a:solidFill>
              </a:rPr>
              <a:t>小数</a:t>
            </a:r>
            <a:r>
              <a:rPr lang="zh-CN" altLang="en-US" sz="4000" dirty="0">
                <a:solidFill>
                  <a:srgbClr val="000000"/>
                </a:solidFill>
              </a:rPr>
              <a:t>加减法的计算方法是</a:t>
            </a:r>
            <a:r>
              <a:rPr lang="en-US" altLang="zh-CN" sz="4000" dirty="0">
                <a:solidFill>
                  <a:srgbClr val="000000"/>
                </a:solidFill>
              </a:rPr>
              <a:t>:</a:t>
            </a:r>
            <a:r>
              <a:rPr lang="zh-CN" altLang="en-US" sz="4000" dirty="0">
                <a:solidFill>
                  <a:srgbClr val="000000"/>
                </a:solidFill>
              </a:rPr>
              <a:t>相同数位对齐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即小数点对齐</a:t>
            </a:r>
            <a:r>
              <a:rPr lang="en-US" altLang="zh-CN" sz="4000" dirty="0">
                <a:solidFill>
                  <a:srgbClr val="000000"/>
                </a:solidFill>
              </a:rPr>
              <a:t>,</a:t>
            </a:r>
            <a:r>
              <a:rPr lang="zh-CN" altLang="en-US" sz="4000" dirty="0">
                <a:solidFill>
                  <a:srgbClr val="000000"/>
                </a:solidFill>
              </a:rPr>
              <a:t>从低位算起。</a:t>
            </a:r>
            <a:endParaRPr lang="zh-CN" altLang="zh-CN" sz="4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311666" y="764704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273999" y="1260049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计算下面各题并验算。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47327" y="177849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5119" y="1787210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3.64+0.48=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0072" y="1772816"/>
            <a:ext cx="2271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21.56+6.74=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85046" y="1778499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28.3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76136" y="2280861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3.64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9055" y="2713789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0.48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82190" y="3298564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11265" y="3276273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1711223" y="2652233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67407" y="2276872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63351" y="27098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0.48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882548" y="3272284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367407" y="327228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220072" y="2280861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60032" y="2713789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943167" y="3298564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786314" y="3276273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28.3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6372200" y="2652233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786710" y="2276872"/>
            <a:ext cx="1071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28.3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524328" y="270980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7543525" y="3272284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812360" y="3272284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21.56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656956" y="4201824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17.04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05219" y="4212377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7.85+9.19=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357186" y="4197983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41.2-15.6=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181551" y="4197983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25.6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6136" y="465712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99055" y="5090053"/>
            <a:ext cx="1495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282190" y="567482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55039" y="5652537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17.04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Text Box 2"/>
          <p:cNvSpPr txBox="1">
            <a:spLocks noChangeArrowheads="1"/>
          </p:cNvSpPr>
          <p:nvPr/>
        </p:nvSpPr>
        <p:spPr bwMode="auto">
          <a:xfrm>
            <a:off x="1711223" y="502849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151383" y="4653136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17.04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863351" y="508606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9.19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2882548" y="564854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3367407" y="564854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436096" y="4657125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41.2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932040" y="509005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15.6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4943167" y="5674828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4972242" y="5652537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25.6</a:t>
            </a:r>
          </a:p>
        </p:txBody>
      </p:sp>
      <p:sp>
        <p:nvSpPr>
          <p:cNvPr id="86" name="Text Box 2"/>
          <p:cNvSpPr txBox="1">
            <a:spLocks noChangeArrowheads="1"/>
          </p:cNvSpPr>
          <p:nvPr/>
        </p:nvSpPr>
        <p:spPr bwMode="auto">
          <a:xfrm>
            <a:off x="6372200" y="5028497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992836" y="4653136"/>
            <a:ext cx="9188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25.6</a:t>
            </a:r>
          </a:p>
          <a:p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524328" y="5086064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15.6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V="1">
            <a:off x="7543525" y="5648548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8028384" y="564854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41.2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43" grpId="0"/>
      <p:bldP spid="44" grpId="0"/>
      <p:bldP spid="46" grpId="0"/>
      <p:bldP spid="55" grpId="0"/>
      <p:bldP spid="56" grpId="0"/>
      <p:bldP spid="57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8" grpId="0"/>
      <p:bldP spid="69" grpId="0"/>
      <p:bldP spid="72" grpId="0"/>
      <p:bldP spid="73" grpId="0"/>
      <p:bldP spid="74" grpId="0"/>
      <p:bldP spid="76" grpId="0"/>
      <p:bldP spid="77" grpId="0"/>
      <p:bldP spid="78" grpId="0"/>
      <p:bldP spid="79" grpId="0"/>
      <p:bldP spid="81" grpId="0"/>
      <p:bldP spid="82" grpId="0"/>
      <p:bldP spid="83" grpId="0"/>
      <p:bldP spid="85" grpId="0"/>
      <p:bldP spid="86" grpId="0"/>
      <p:bldP spid="87" grpId="0"/>
      <p:bldP spid="88" grpId="0"/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714348" y="642918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74</a:t>
            </a:r>
            <a:r>
              <a:rPr lang="zh-CN" altLang="en-US" sz="3200" dirty="0">
                <a:latin typeface="+mn-ea"/>
                <a:ea typeface="+mn-ea"/>
              </a:rPr>
              <a:t>页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559751" y="1332057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计算下面各题并验算。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50006" y="211359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4.68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3630" y="2124145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8.24-3.56=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82547" y="2109751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11.65-7.39=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97575" y="2086582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4.26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3630" y="289649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9574" y="332942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3.56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230701" y="3914200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259776" y="3891909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4.68</a:t>
            </a:r>
          </a:p>
        </p:txBody>
      </p:sp>
      <p:sp>
        <p:nvSpPr>
          <p:cNvPr id="55" name="Text Box 2"/>
          <p:cNvSpPr txBox="1">
            <a:spLocks noChangeArrowheads="1"/>
          </p:cNvSpPr>
          <p:nvPr/>
        </p:nvSpPr>
        <p:spPr bwMode="auto">
          <a:xfrm>
            <a:off x="1659734" y="3267869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80370" y="2892508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4.68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11862" y="3325436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3.56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831059" y="3887920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277720" y="3887920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172960" y="2928933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77295" y="336186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7.39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888422" y="3946636"/>
            <a:ext cx="14127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4917497" y="392434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4.26</a:t>
            </a:r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6317455" y="3300305"/>
            <a:ext cx="15656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</a:rPr>
              <a:t>验算</a:t>
            </a:r>
            <a:r>
              <a:rPr lang="en-US" altLang="zh-CN" sz="3200" dirty="0" smtClean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938091" y="292494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4.26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469583" y="3357872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7.39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7488780" y="3920356"/>
            <a:ext cx="1348955" cy="222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7765248" y="3920356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11.65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43" grpId="0"/>
      <p:bldP spid="44" grpId="0"/>
      <p:bldP spid="46" grpId="0"/>
      <p:bldP spid="55" grpId="0"/>
      <p:bldP spid="56" grpId="0"/>
      <p:bldP spid="57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928662" y="1285860"/>
            <a:ext cx="615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7224" y="571480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教材第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74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页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题。</a:t>
            </a:r>
            <a:endParaRPr lang="zh-CN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51503" y="4832925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0.95-0.35</a:t>
            </a:r>
            <a:endParaRPr lang="zh-CN" altLang="en-US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714239" y="4253252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杯里的水有多少千克？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5474" y="4832925"/>
            <a:ext cx="2028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=0.6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千克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endParaRPr lang="en-US" altLang="zh-CN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 flipH="1">
            <a:off x="1841218" y="5417700"/>
            <a:ext cx="5583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答：杯里的水有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千克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4736" y="1379669"/>
            <a:ext cx="41814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748789" y="509771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直接写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9704" y="1700808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0.2+0.3=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4694" y="1700807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1.2-0.5=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49381" y="172036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29901" y="168790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7754" y="2552919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3.2+1.5=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72744" y="2552918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1.3-0.8=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49381" y="253037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29901" y="2530376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0.5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7754" y="3407381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3.6+2.4=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72744" y="3407380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4.8-2.5=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8818" y="3394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57893" y="3416092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46650" y="4221088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6.3-3.6=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91640" y="4221087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6.8-0.7=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67744" y="420818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20272" y="420818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6.1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  <p:bldP spid="29" grpId="0"/>
      <p:bldP spid="30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57224" y="558209"/>
            <a:ext cx="17395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口算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93907" y="12790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3445" y="1289604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120÷20=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7045" y="1289603"/>
            <a:ext cx="15215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34+50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2291" y="2102526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79-60=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8353" y="2102525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560÷80=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73321" y="12934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72934" y="21032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02316" y="21032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37403" y="2937852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80-45=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83465" y="2937851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800÷200=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45631" y="292494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63269" y="29249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65453" y="3789963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20×40 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11515" y="3789962"/>
            <a:ext cx="1428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68+12=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43629" y="376742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18825" y="376742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65453" y="4644425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9×500=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11515" y="4644424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86-44=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96517" y="4631517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4500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74809" y="465313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84349" y="5458132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12×30=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30411" y="5458131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33×0+25=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15413" y="5445224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360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31424" y="544522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4" grpId="0"/>
      <p:bldP spid="27" grpId="0"/>
      <p:bldP spid="28" grpId="0"/>
      <p:bldP spid="31" grpId="0"/>
      <p:bldP spid="32" grpId="0"/>
      <p:bldP spid="35" grpId="0"/>
      <p:bldP spid="36" grpId="0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820227" y="357166"/>
            <a:ext cx="63235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填空。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606462" y="1142984"/>
            <a:ext cx="782319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笔算小数加减法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一定要先把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也就是把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对齐。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606462" y="2857496"/>
            <a:ext cx="79660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在计算小数加减法时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如果得数的小数部分末尾有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一般要把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606462" y="4572008"/>
            <a:ext cx="768031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3.87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0.35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的数是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),9.06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1.65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55134" y="1261519"/>
            <a:ext cx="1631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小数点</a:t>
            </a:r>
          </a:p>
        </p:txBody>
      </p:sp>
      <p:sp>
        <p:nvSpPr>
          <p:cNvPr id="56" name="矩形 55"/>
          <p:cNvSpPr/>
          <p:nvPr/>
        </p:nvSpPr>
        <p:spPr>
          <a:xfrm>
            <a:off x="3571868" y="1986969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相同数位</a:t>
            </a:r>
          </a:p>
        </p:txBody>
      </p:sp>
      <p:sp>
        <p:nvSpPr>
          <p:cNvPr id="57" name="矩形 56"/>
          <p:cNvSpPr/>
          <p:nvPr/>
        </p:nvSpPr>
        <p:spPr>
          <a:xfrm>
            <a:off x="4773236" y="3701481"/>
            <a:ext cx="12989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去掉</a:t>
            </a:r>
          </a:p>
        </p:txBody>
      </p:sp>
      <p:sp>
        <p:nvSpPr>
          <p:cNvPr id="61" name="矩形 60"/>
          <p:cNvSpPr/>
          <p:nvPr/>
        </p:nvSpPr>
        <p:spPr>
          <a:xfrm>
            <a:off x="5211271" y="4647327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4.22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6353" y="5429264"/>
            <a:ext cx="13381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7.41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2684" y="571480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558964" y="1548081"/>
            <a:ext cx="8938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(1)3.7+0.3=3.73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70124" y="2867452"/>
            <a:ext cx="7859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计算小数加减法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计算结果中的小数部分末尾的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一般要去掉。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7266124" y="370832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7270936" y="154808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569380" y="5013176"/>
            <a:ext cx="928903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小数减法是小数加法的逆运算。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7266124" y="514848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j-ea"/>
                <a:ea typeface="+mj-ea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3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7771" y="772523"/>
            <a:ext cx="79919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找规律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06941" y="2141441"/>
            <a:ext cx="63802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(1)0.2,0.5,0.8,(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55" name="矩形 54"/>
          <p:cNvSpPr/>
          <p:nvPr/>
        </p:nvSpPr>
        <p:spPr>
          <a:xfrm>
            <a:off x="787826" y="3573016"/>
            <a:ext cx="72074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(2)9.8,9.6,9.4,9.2,(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4210100" y="2147069"/>
            <a:ext cx="1225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1.1</a:t>
            </a:r>
            <a:endParaRPr lang="zh-CN" altLang="en-US" dirty="0"/>
          </a:p>
        </p:txBody>
      </p:sp>
      <p:sp>
        <p:nvSpPr>
          <p:cNvPr id="87" name="Text Box 8"/>
          <p:cNvSpPr txBox="1">
            <a:spLocks noChangeArrowheads="1"/>
          </p:cNvSpPr>
          <p:nvPr/>
        </p:nvSpPr>
        <p:spPr bwMode="auto">
          <a:xfrm>
            <a:off x="5597419" y="2132856"/>
            <a:ext cx="120682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1.4</a:t>
            </a:r>
            <a:endParaRPr lang="zh-CN" altLang="en-US" dirty="0"/>
          </a:p>
        </p:txBody>
      </p:sp>
      <p:sp>
        <p:nvSpPr>
          <p:cNvPr id="88" name="Text Box 9"/>
          <p:cNvSpPr txBox="1">
            <a:spLocks noChangeArrowheads="1"/>
          </p:cNvSpPr>
          <p:nvPr/>
        </p:nvSpPr>
        <p:spPr bwMode="auto">
          <a:xfrm>
            <a:off x="5004048" y="3573016"/>
            <a:ext cx="1008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9.0</a:t>
            </a:r>
            <a:endParaRPr lang="zh-CN" altLang="en-US" dirty="0"/>
          </a:p>
        </p:txBody>
      </p:sp>
      <p:sp>
        <p:nvSpPr>
          <p:cNvPr id="89" name="Text Box 10"/>
          <p:cNvSpPr txBox="1">
            <a:spLocks noChangeArrowheads="1"/>
          </p:cNvSpPr>
          <p:nvPr/>
        </p:nvSpPr>
        <p:spPr bwMode="auto">
          <a:xfrm>
            <a:off x="6405634" y="3578354"/>
            <a:ext cx="126271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8.8</a:t>
            </a:r>
            <a:endParaRPr lang="zh-CN" alt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utoUpdateAnimBg="0"/>
      <p:bldP spid="87" grpId="0" bldLvl="0" autoUpdateAnimBg="0"/>
      <p:bldP spid="88" grpId="0" bldLvl="0" autoUpdateAnimBg="0"/>
      <p:bldP spid="89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748372" y="500042"/>
            <a:ext cx="62525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用竖式计算。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56068" y="1230864"/>
            <a:ext cx="1636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9.6+8.2=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36884" y="1230864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17.8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18547" y="1209452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15.61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41298" y="1222152"/>
            <a:ext cx="20900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6.85+8.76=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41" name="矩形 40"/>
          <p:cNvSpPr/>
          <p:nvPr/>
        </p:nvSpPr>
        <p:spPr>
          <a:xfrm>
            <a:off x="899592" y="3924345"/>
            <a:ext cx="1566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9.6-7.8=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376324" y="3902932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1.8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73317" y="1848813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17064" y="2281741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  8.2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990797" y="2866516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134813" y="2844225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00192" y="1848813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6.85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54425" y="2281741"/>
            <a:ext cx="1681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8.76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599309" y="2866516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688348" y="2844225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15.61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73317" y="4555211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9.6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82163" y="4954749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055896" y="5539524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308446" y="5529933"/>
            <a:ext cx="117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1.8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218547" y="3899666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2.34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93157" y="3912366"/>
            <a:ext cx="2038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8.65-6.31=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57" name="矩形 56"/>
          <p:cNvSpPr/>
          <p:nvPr/>
        </p:nvSpPr>
        <p:spPr>
          <a:xfrm>
            <a:off x="6226513" y="4572417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62567" y="4971955"/>
            <a:ext cx="1601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     6.31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596190" y="5556730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5740206" y="5534439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2.34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2" grpId="0"/>
      <p:bldP spid="43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7" grpId="0"/>
      <p:bldP spid="58" grpId="0"/>
      <p:bldP spid="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45379" y="692696"/>
            <a:ext cx="48965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（变式题）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列式计算。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1522" y="1908121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64.5-24.6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15267" y="1908121"/>
            <a:ext cx="113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=39.9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43949" y="1332057"/>
            <a:ext cx="77062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(1)64.5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减去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24.6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的差是多少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矩形 15"/>
          <p:cNvSpPr/>
          <p:nvPr/>
        </p:nvSpPr>
        <p:spPr>
          <a:xfrm>
            <a:off x="1942952" y="3420289"/>
            <a:ext cx="22990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27.5+6.3-5.4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76572" y="3420289"/>
            <a:ext cx="113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28.4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45379" y="2844225"/>
            <a:ext cx="77062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(2)27.5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与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6.3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的和减去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5.4,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差是多少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矩形 18"/>
          <p:cNvSpPr/>
          <p:nvPr/>
        </p:nvSpPr>
        <p:spPr>
          <a:xfrm>
            <a:off x="1942951" y="5076473"/>
            <a:ext cx="1757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48.3-12.7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6696" y="5076473"/>
            <a:ext cx="1136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35.6</a:t>
            </a:r>
            <a:endParaRPr lang="en-US" altLang="zh-CN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645378" y="4500409"/>
            <a:ext cx="87129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甲数是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48.3,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比乙数多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12.7,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乙数是多少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6" grpId="0"/>
      <p:bldP spid="17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75588" y="500042"/>
            <a:ext cx="4896544" cy="818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6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（情景题）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解决问题。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22901" y="3429000"/>
            <a:ext cx="17588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1.2+0.6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3798" y="3429000"/>
            <a:ext cx="1975221" cy="898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=1.8(</a:t>
            </a:r>
            <a:r>
              <a:rPr lang="zh-CN" altLang="en-US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51929" y="1332057"/>
            <a:ext cx="7706285" cy="16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亮亮和爸爸比身高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亮亮身高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1.2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比爸爸矮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0.6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爸爸身高多少米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矩形 21"/>
          <p:cNvSpPr/>
          <p:nvPr/>
        </p:nvSpPr>
        <p:spPr>
          <a:xfrm>
            <a:off x="2567382" y="4377878"/>
            <a:ext cx="4942379" cy="898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答：爸爸身高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1.8</a:t>
            </a: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米。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o175.jpg" descr="id:21475089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14480" y="1755697"/>
            <a:ext cx="6022877" cy="2095449"/>
          </a:xfrm>
          <a:prstGeom prst="rect">
            <a:avLst/>
          </a:prstGeom>
        </p:spPr>
      </p:pic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75588" y="571480"/>
            <a:ext cx="48965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（情景题）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解决问题。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27308" y="4575319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2.5+4.2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64949" y="4575319"/>
            <a:ext cx="1616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=6.7(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35128" y="1196752"/>
            <a:ext cx="383262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购物问题。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71660" y="3851146"/>
            <a:ext cx="78579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①买一本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童话故事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和一个文具盒一共花多少元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4" name="矩形 23"/>
          <p:cNvSpPr/>
          <p:nvPr/>
        </p:nvSpPr>
        <p:spPr>
          <a:xfrm>
            <a:off x="1256637" y="5160094"/>
            <a:ext cx="71730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答：买一本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童话故事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和一个文具盒一共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花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6.7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47026" y="571480"/>
            <a:ext cx="48965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（情景题）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解决问题。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91238" y="2348880"/>
            <a:ext cx="1346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1.6-0.9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55602" y="2357591"/>
            <a:ext cx="1616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=0.7(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93665" y="1772816"/>
            <a:ext cx="77062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②橡皮比尺子贵多少元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矩形 18"/>
          <p:cNvSpPr/>
          <p:nvPr/>
        </p:nvSpPr>
        <p:spPr>
          <a:xfrm>
            <a:off x="2091238" y="4788441"/>
            <a:ext cx="1444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4.2+0.9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75414" y="4788441"/>
            <a:ext cx="1616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=5.1(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88254" y="3571876"/>
            <a:ext cx="87129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③你还能提出什么问题并解答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577641" y="1196752"/>
            <a:ext cx="383262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购物问题。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91138" y="2847131"/>
            <a:ext cx="5148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答：橡皮比尺子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贵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0.7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227142" y="4198611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买一个文具盒和一把尺子一共多少元</a:t>
            </a:r>
            <a:r>
              <a:rPr lang="en-US" altLang="zh-CN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05234" y="5373216"/>
            <a:ext cx="74387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：一个文具盒和一把尺子一共</a:t>
            </a:r>
            <a:r>
              <a:rPr lang="en-US" altLang="zh-CN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0.7</a:t>
            </a:r>
            <a:r>
              <a:rPr lang="zh-CN" alt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元</a:t>
            </a:r>
            <a:r>
              <a:rPr lang="zh-CN" altLang="en-US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8" grpId="0"/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7977" y="760125"/>
            <a:ext cx="2973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列竖式计算。</a:t>
            </a:r>
          </a:p>
        </p:txBody>
      </p:sp>
      <p:sp>
        <p:nvSpPr>
          <p:cNvPr id="47" name="矩形 46"/>
          <p:cNvSpPr/>
          <p:nvPr/>
        </p:nvSpPr>
        <p:spPr>
          <a:xfrm>
            <a:off x="786188" y="1556793"/>
            <a:ext cx="1636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532+46=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7004" y="1556793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578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19485" y="1535381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674284" y="1548081"/>
            <a:ext cx="1968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286-76=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</a:t>
            </a:r>
          </a:p>
        </p:txBody>
      </p:sp>
      <p:sp>
        <p:nvSpPr>
          <p:cNvPr id="51" name="矩形 50"/>
          <p:cNvSpPr/>
          <p:nvPr/>
        </p:nvSpPr>
        <p:spPr>
          <a:xfrm>
            <a:off x="6359912" y="1556793"/>
            <a:ext cx="1636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316+58=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836644" y="1535380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374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6511" y="234888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2455" y="2917113"/>
            <a:ext cx="1271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     46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86188" y="3501888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930204" y="3492297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578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07641" y="234888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286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03585" y="2917113"/>
            <a:ext cx="1284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877318" y="3501888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4021334" y="3492297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210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46539" y="234888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316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42483" y="2917113"/>
            <a:ext cx="12715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+     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516216" y="3501888"/>
            <a:ext cx="1636987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660232" y="3492297"/>
            <a:ext cx="1274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374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0234" y="4356393"/>
            <a:ext cx="5910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做好后想一想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你是怎么计算的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522" y="5004465"/>
            <a:ext cx="7925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小结</a:t>
            </a:r>
            <a:r>
              <a:rPr lang="en-US" altLang="zh-CN" sz="3200" dirty="0">
                <a:solidFill>
                  <a:srgbClr val="FF0000"/>
                </a:solidFill>
              </a:rPr>
              <a:t>:</a:t>
            </a:r>
            <a:r>
              <a:rPr lang="zh-CN" altLang="en-US" sz="3200" dirty="0">
                <a:solidFill>
                  <a:srgbClr val="FF0000"/>
                </a:solidFill>
              </a:rPr>
              <a:t>计算方法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相同数位对齐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从低位算起。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2" grpId="0"/>
      <p:bldP spid="17" grpId="0"/>
      <p:bldP spid="18" grpId="0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248956"/>
            <a:ext cx="3661047" cy="2440698"/>
          </a:xfrm>
          <a:prstGeom prst="rect">
            <a:avLst/>
          </a:prstGeom>
        </p:spPr>
      </p:pic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1112230" y="620688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你在书店买过书吗？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3923928" y="3705646"/>
            <a:ext cx="4536504" cy="250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小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丽在上周买书时遇到了一些问题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我们来帮助她一下吧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!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205463"/>
            <a:ext cx="3388989" cy="2428775"/>
          </a:xfrm>
          <a:prstGeom prst="rect">
            <a:avLst/>
          </a:prstGeom>
        </p:spPr>
      </p:pic>
      <p:pic>
        <p:nvPicPr>
          <p:cNvPr id="10" name="Picture 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24" y="3771496"/>
            <a:ext cx="2976563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51"/>
          <p:cNvSpPr>
            <a:spLocks noChangeArrowheads="1"/>
          </p:cNvSpPr>
          <p:nvPr/>
        </p:nvSpPr>
        <p:spPr bwMode="auto">
          <a:xfrm>
            <a:off x="817986" y="2608609"/>
            <a:ext cx="28872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＋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29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auto">
          <a:xfrm>
            <a:off x="1205770" y="4530613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chemeClr val="tx1"/>
                </a:solidFill>
                <a:latin typeface="楷体_GB2312" pitchFamily="49" charset="-122"/>
              </a:rPr>
              <a:t>＋</a:t>
            </a:r>
            <a:endParaRPr kumimoji="0" lang="zh-CN" altLang="en-US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2463188" y="5173789"/>
            <a:ext cx="58283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40" name="Text Box 27"/>
          <p:cNvSpPr txBox="1">
            <a:spLocks noChangeArrowheads="1"/>
          </p:cNvSpPr>
          <p:nvPr/>
        </p:nvSpPr>
        <p:spPr bwMode="auto">
          <a:xfrm>
            <a:off x="2888708" y="5173789"/>
            <a:ext cx="58283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1364662" y="5134937"/>
            <a:ext cx="92049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+mn-lt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3600" dirty="0">
                <a:latin typeface="+mn-lt"/>
                <a:ea typeface="+mn-ea"/>
                <a:cs typeface="宋体" panose="02010600030101010101" pitchFamily="2" charset="-122"/>
              </a:rPr>
              <a:t> </a:t>
            </a:r>
            <a:r>
              <a:rPr lang="en-US" altLang="zh-CN" sz="3600" dirty="0">
                <a:latin typeface="+mn-lt"/>
                <a:ea typeface="+mn-ea"/>
                <a:cs typeface="宋体" panose="02010600030101010101" pitchFamily="2" charset="-122"/>
              </a:rPr>
              <a:t>0</a:t>
            </a:r>
          </a:p>
        </p:txBody>
      </p: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2552725" y="4293096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3" name="Rectangle 26"/>
          <p:cNvSpPr>
            <a:spLocks noChangeArrowheads="1"/>
          </p:cNvSpPr>
          <p:nvPr/>
        </p:nvSpPr>
        <p:spPr bwMode="auto">
          <a:xfrm>
            <a:off x="1763969" y="4298830"/>
            <a:ext cx="252412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Rectangle 26"/>
          <p:cNvSpPr>
            <a:spLocks noChangeArrowheads="1"/>
          </p:cNvSpPr>
          <p:nvPr/>
        </p:nvSpPr>
        <p:spPr bwMode="auto">
          <a:xfrm>
            <a:off x="2984773" y="4293096"/>
            <a:ext cx="219075" cy="8016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1675342" y="4657834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45" name="Line 32"/>
          <p:cNvSpPr>
            <a:spLocks noChangeShapeType="1"/>
          </p:cNvSpPr>
          <p:nvPr/>
        </p:nvSpPr>
        <p:spPr bwMode="auto">
          <a:xfrm>
            <a:off x="1043608" y="5259043"/>
            <a:ext cx="255552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auto">
          <a:xfrm>
            <a:off x="2735640" y="5009893"/>
            <a:ext cx="2809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2176909" y="4474270"/>
            <a:ext cx="177353" cy="6540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0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48" name="Rectangle 37"/>
          <p:cNvSpPr>
            <a:spLocks noChangeArrowheads="1"/>
          </p:cNvSpPr>
          <p:nvPr/>
        </p:nvSpPr>
        <p:spPr bwMode="auto">
          <a:xfrm>
            <a:off x="2143730" y="5154363"/>
            <a:ext cx="3852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49" name="Text Box 31"/>
          <p:cNvSpPr txBox="1">
            <a:spLocks noChangeArrowheads="1"/>
          </p:cNvSpPr>
          <p:nvPr/>
        </p:nvSpPr>
        <p:spPr bwMode="auto">
          <a:xfrm>
            <a:off x="1676106" y="4188896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3238442" y="2601226"/>
            <a:ext cx="21605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10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74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（元）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39752" y="3068960"/>
            <a:ext cx="43180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kumimoji="1"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十分位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778745" y="3068960"/>
            <a:ext cx="433388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kumimoji="1"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百分位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596414" y="3068960"/>
            <a:ext cx="43180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kumimoji="1" lang="zh-CN" alt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个 位</a:t>
            </a:r>
          </a:p>
        </p:txBody>
      </p:sp>
      <p:sp>
        <p:nvSpPr>
          <p:cNvPr id="43" name="Rectangle 51"/>
          <p:cNvSpPr>
            <a:spLocks noChangeArrowheads="1"/>
          </p:cNvSpPr>
          <p:nvPr/>
        </p:nvSpPr>
        <p:spPr bwMode="auto">
          <a:xfrm>
            <a:off x="497081" y="5642727"/>
            <a:ext cx="50978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答：一共花了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10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74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黑体" panose="02010609060101010101" pitchFamily="49" charset="-122"/>
              </a:rPr>
              <a:t>。</a:t>
            </a:r>
            <a:endParaRPr kumimoji="0" lang="en-US" altLang="zh-CN" sz="3200" dirty="0" smtClean="0">
              <a:solidFill>
                <a:schemeClr val="tx1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Rectangle 51"/>
          <p:cNvSpPr>
            <a:spLocks noChangeArrowheads="1"/>
          </p:cNvSpPr>
          <p:nvPr/>
        </p:nvSpPr>
        <p:spPr bwMode="auto">
          <a:xfrm>
            <a:off x="1130300" y="583382"/>
            <a:ext cx="74021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）小丽买了下面两本书，一共花了多少钱？</a:t>
            </a:r>
            <a:endParaRPr kumimoji="0"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165" name="Group 45"/>
          <p:cNvGrpSpPr/>
          <p:nvPr/>
        </p:nvGrpSpPr>
        <p:grpSpPr bwMode="auto">
          <a:xfrm>
            <a:off x="4808158" y="2996952"/>
            <a:ext cx="4229098" cy="1692275"/>
            <a:chOff x="3278" y="2450"/>
            <a:chExt cx="2664" cy="1066"/>
          </a:xfrm>
        </p:grpSpPr>
        <p:pic>
          <p:nvPicPr>
            <p:cNvPr id="5153" name="Picture 41" descr="未标题-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6" y="2450"/>
              <a:ext cx="1066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4" name="AutoShape 27"/>
            <p:cNvSpPr>
              <a:spLocks noChangeArrowheads="1"/>
            </p:cNvSpPr>
            <p:nvPr/>
          </p:nvSpPr>
          <p:spPr bwMode="auto">
            <a:xfrm>
              <a:off x="3278" y="2653"/>
              <a:ext cx="1802" cy="665"/>
            </a:xfrm>
            <a:prstGeom prst="wedgeRoundRectCallout">
              <a:avLst>
                <a:gd name="adj1" fmla="val 57194"/>
                <a:gd name="adj2" fmla="val -1169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为什么小数点一</a:t>
              </a:r>
              <a:endParaRPr lang="en-US" altLang="zh-CN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定要对齐呢？</a:t>
              </a:r>
              <a:endParaRPr lang="en-US" altLang="zh-CN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12" name="Group 92"/>
          <p:cNvGrpSpPr/>
          <p:nvPr/>
        </p:nvGrpSpPr>
        <p:grpSpPr bwMode="auto">
          <a:xfrm>
            <a:off x="2354263" y="1052737"/>
            <a:ext cx="6682994" cy="1777963"/>
            <a:chOff x="612" y="1434"/>
            <a:chExt cx="2958" cy="697"/>
          </a:xfrm>
        </p:grpSpPr>
        <p:pic>
          <p:nvPicPr>
            <p:cNvPr id="5149" name="Picture 6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" y="1495"/>
              <a:ext cx="981" cy="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150" name="Picture 6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4" y="1540"/>
              <a:ext cx="956" cy="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151" name="Picture 81" descr="10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480"/>
              <a:ext cx="560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52" name="Picture 82" descr="1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6" y="1434"/>
              <a:ext cx="60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16" name="Group 96"/>
          <p:cNvGrpSpPr/>
          <p:nvPr/>
        </p:nvGrpSpPr>
        <p:grpSpPr bwMode="auto">
          <a:xfrm>
            <a:off x="4355976" y="4413850"/>
            <a:ext cx="4664078" cy="1368426"/>
            <a:chOff x="2920" y="3328"/>
            <a:chExt cx="2938" cy="862"/>
          </a:xfrm>
        </p:grpSpPr>
        <p:sp>
          <p:nvSpPr>
            <p:cNvPr id="5147" name="AutoShape 27"/>
            <p:cNvSpPr>
              <a:spLocks noChangeArrowheads="1"/>
            </p:cNvSpPr>
            <p:nvPr/>
          </p:nvSpPr>
          <p:spPr bwMode="auto">
            <a:xfrm>
              <a:off x="2920" y="3430"/>
              <a:ext cx="2058" cy="665"/>
            </a:xfrm>
            <a:prstGeom prst="wedgeRoundRectCallout">
              <a:avLst>
                <a:gd name="adj1" fmla="val 57407"/>
                <a:gd name="adj2" fmla="val -1398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相同数位上的两个</a:t>
              </a:r>
              <a:endPara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数才能相加、减。</a:t>
              </a:r>
              <a:endPara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148" name="Picture 14" descr="10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6" y="3328"/>
              <a:ext cx="862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35496" y="781843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52" grpId="0"/>
      <p:bldP spid="40" grpId="0"/>
      <p:bldP spid="54" grpId="0"/>
      <p:bldP spid="51" grpId="0" animBg="1"/>
      <p:bldP spid="51" grpId="1" animBg="1"/>
      <p:bldP spid="53" grpId="0" animBg="1"/>
      <p:bldP spid="53" grpId="1" animBg="1"/>
      <p:bldP spid="39" grpId="0" animBg="1"/>
      <p:bldP spid="39" grpId="1" animBg="1"/>
      <p:bldP spid="44" grpId="0"/>
      <p:bldP spid="45" grpId="0" animBg="1"/>
      <p:bldP spid="46" grpId="0"/>
      <p:bldP spid="47" grpId="0" animBg="1"/>
      <p:bldP spid="48" grpId="0"/>
      <p:bldP spid="49" grpId="0"/>
      <p:bldP spid="55" grpId="0"/>
      <p:bldP spid="3" grpId="0"/>
      <p:bldP spid="36" grpId="0"/>
      <p:bldP spid="37" grpId="0"/>
      <p:bldP spid="43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51"/>
          <p:cNvSpPr>
            <a:spLocks noChangeArrowheads="1"/>
          </p:cNvSpPr>
          <p:nvPr/>
        </p:nvSpPr>
        <p:spPr bwMode="auto">
          <a:xfrm>
            <a:off x="2411760" y="3103628"/>
            <a:ext cx="27846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29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auto">
          <a:xfrm>
            <a:off x="2627784" y="4219968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200" dirty="0">
                <a:solidFill>
                  <a:schemeClr val="tx1"/>
                </a:solidFill>
                <a:latin typeface="楷体_GB2312" pitchFamily="49" charset="-122"/>
              </a:rPr>
              <a:t>－</a:t>
            </a:r>
            <a:endParaRPr kumimoji="0"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69" name="Text Box 27"/>
          <p:cNvSpPr txBox="1">
            <a:spLocks noChangeArrowheads="1"/>
          </p:cNvSpPr>
          <p:nvPr/>
        </p:nvSpPr>
        <p:spPr bwMode="auto">
          <a:xfrm>
            <a:off x="3139122" y="4642243"/>
            <a:ext cx="5397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67" name="Text Box 27"/>
          <p:cNvSpPr txBox="1">
            <a:spLocks noChangeArrowheads="1"/>
          </p:cNvSpPr>
          <p:nvPr/>
        </p:nvSpPr>
        <p:spPr bwMode="auto">
          <a:xfrm>
            <a:off x="4338140" y="4642243"/>
            <a:ext cx="39014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66" name="Text Box 27"/>
          <p:cNvSpPr txBox="1">
            <a:spLocks noChangeArrowheads="1"/>
          </p:cNvSpPr>
          <p:nvPr/>
        </p:nvSpPr>
        <p:spPr bwMode="auto">
          <a:xfrm>
            <a:off x="3921814" y="4634677"/>
            <a:ext cx="39014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5" name="Rectangle 26"/>
          <p:cNvSpPr>
            <a:spLocks noChangeArrowheads="1"/>
          </p:cNvSpPr>
          <p:nvPr/>
        </p:nvSpPr>
        <p:spPr bwMode="auto">
          <a:xfrm>
            <a:off x="4424933" y="3861193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" name="Rectangle 26"/>
          <p:cNvSpPr>
            <a:spLocks noChangeArrowheads="1"/>
          </p:cNvSpPr>
          <p:nvPr/>
        </p:nvSpPr>
        <p:spPr bwMode="auto">
          <a:xfrm>
            <a:off x="3175635" y="3862780"/>
            <a:ext cx="294898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0" name="Rectangle 26"/>
          <p:cNvSpPr>
            <a:spLocks noChangeArrowheads="1"/>
          </p:cNvSpPr>
          <p:nvPr/>
        </p:nvSpPr>
        <p:spPr bwMode="auto">
          <a:xfrm>
            <a:off x="3992885" y="3865955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" name="Text Box 31"/>
          <p:cNvSpPr txBox="1">
            <a:spLocks noChangeArrowheads="1"/>
          </p:cNvSpPr>
          <p:nvPr/>
        </p:nvSpPr>
        <p:spPr bwMode="auto">
          <a:xfrm>
            <a:off x="3131185" y="4218380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73" name="Text Box 34"/>
          <p:cNvSpPr txBox="1">
            <a:spLocks noChangeArrowheads="1"/>
          </p:cNvSpPr>
          <p:nvPr/>
        </p:nvSpPr>
        <p:spPr bwMode="auto">
          <a:xfrm>
            <a:off x="3956050" y="3460347"/>
            <a:ext cx="6159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>
                <a:solidFill>
                  <a:srgbClr val="FF0000"/>
                </a:solidFill>
                <a:latin typeface="楷体_GB2312" pitchFamily="49" charset="-122"/>
              </a:rPr>
              <a:t>.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3587497" y="4642243"/>
            <a:ext cx="2843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16" name="Text Box 31"/>
          <p:cNvSpPr txBox="1">
            <a:spLocks noChangeArrowheads="1"/>
          </p:cNvSpPr>
          <p:nvPr/>
        </p:nvSpPr>
        <p:spPr bwMode="auto">
          <a:xfrm>
            <a:off x="3124835" y="3859605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 5</a:t>
            </a:r>
          </a:p>
        </p:txBody>
      </p:sp>
      <p:sp>
        <p:nvSpPr>
          <p:cNvPr id="120" name="Rectangle 51"/>
          <p:cNvSpPr>
            <a:spLocks noChangeArrowheads="1"/>
          </p:cNvSpPr>
          <p:nvPr/>
        </p:nvSpPr>
        <p:spPr bwMode="auto">
          <a:xfrm>
            <a:off x="4836410" y="3086715"/>
            <a:ext cx="2160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16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（元）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1" name="Rectangle 51"/>
          <p:cNvSpPr>
            <a:spLocks noChangeArrowheads="1"/>
          </p:cNvSpPr>
          <p:nvPr/>
        </p:nvSpPr>
        <p:spPr bwMode="auto">
          <a:xfrm>
            <a:off x="268001" y="5575323"/>
            <a:ext cx="87520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答：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《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数学家的故事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》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比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《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童话选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》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贵</a:t>
            </a:r>
            <a:r>
              <a:rPr kumimoji="0" lang="zh-CN" altLang="zh-CN" sz="3200" dirty="0" smtClean="0">
                <a:solidFill>
                  <a:schemeClr val="tx1"/>
                </a:solidFill>
              </a:rPr>
              <a:t>2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16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黑体" panose="02010609060101010101" pitchFamily="49" charset="-122"/>
              </a:rPr>
              <a:t>。</a:t>
            </a:r>
            <a:endParaRPr kumimoji="0" lang="en-US" altLang="zh-CN" sz="3200" dirty="0" smtClean="0">
              <a:solidFill>
                <a:schemeClr val="tx1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72" name="Line 32"/>
          <p:cNvSpPr>
            <a:spLocks noChangeShapeType="1"/>
          </p:cNvSpPr>
          <p:nvPr/>
        </p:nvSpPr>
        <p:spPr bwMode="auto">
          <a:xfrm>
            <a:off x="2666046" y="4756491"/>
            <a:ext cx="226599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635450" y="4181245"/>
            <a:ext cx="144462" cy="503238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2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26" name="Rectangle 51"/>
          <p:cNvSpPr>
            <a:spLocks noChangeArrowheads="1"/>
          </p:cNvSpPr>
          <p:nvPr/>
        </p:nvSpPr>
        <p:spPr bwMode="auto">
          <a:xfrm>
            <a:off x="120650" y="745555"/>
            <a:ext cx="8843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（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+mn-lt"/>
                <a:ea typeface="+mn-ea"/>
              </a:rPr>
              <a:t>）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《</a:t>
            </a:r>
            <a:r>
              <a:rPr kumimoji="0"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数学家的故事</a:t>
            </a:r>
            <a:r>
              <a:rPr kumimoji="0"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》</a:t>
            </a:r>
            <a:r>
              <a:rPr kumimoji="0"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比</a:t>
            </a:r>
            <a:r>
              <a:rPr kumimoji="0"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《</a:t>
            </a:r>
            <a:r>
              <a:rPr kumimoji="0"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童话选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楷体_GB2312" pitchFamily="49" charset="-122"/>
              </a:rPr>
              <a:t>》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楷体_GB2312" pitchFamily="49" charset="-122"/>
              </a:rPr>
              <a:t>贵多少钱？</a:t>
            </a:r>
            <a:endParaRPr kumimoji="0" lang="en-US" altLang="zh-CN" sz="3200" dirty="0" smtClean="0">
              <a:solidFill>
                <a:schemeClr val="tx1"/>
              </a:solidFill>
              <a:latin typeface="+mn-lt"/>
              <a:ea typeface="+mn-ea"/>
            </a:endParaRPr>
          </a:p>
        </p:txBody>
      </p:sp>
      <p:grpSp>
        <p:nvGrpSpPr>
          <p:cNvPr id="27" name="Group 92"/>
          <p:cNvGrpSpPr/>
          <p:nvPr/>
        </p:nvGrpSpPr>
        <p:grpSpPr bwMode="auto">
          <a:xfrm>
            <a:off x="1452563" y="1296805"/>
            <a:ext cx="6682994" cy="1777963"/>
            <a:chOff x="612" y="1434"/>
            <a:chExt cx="2958" cy="697"/>
          </a:xfrm>
        </p:grpSpPr>
        <p:pic>
          <p:nvPicPr>
            <p:cNvPr id="28" name="Picture 6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" y="1495"/>
              <a:ext cx="981" cy="5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9" name="Picture 6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4" y="1540"/>
              <a:ext cx="956" cy="5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" name="Picture 81" descr="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480"/>
              <a:ext cx="560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2" descr="1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6" y="1434"/>
              <a:ext cx="60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9" grpId="0"/>
      <p:bldP spid="67" grpId="0"/>
      <p:bldP spid="66" grpId="0"/>
      <p:bldP spid="65" grpId="0" animBg="1"/>
      <p:bldP spid="65" grpId="1" animBg="1"/>
      <p:bldP spid="68" grpId="0" animBg="1"/>
      <p:bldP spid="68" grpId="1" animBg="1"/>
      <p:bldP spid="70" grpId="0" animBg="1"/>
      <p:bldP spid="70" grpId="1" animBg="1"/>
      <p:bldP spid="71" grpId="0"/>
      <p:bldP spid="73" grpId="0"/>
      <p:bldP spid="82" grpId="0"/>
      <p:bldP spid="116" grpId="0"/>
      <p:bldP spid="120" grpId="0"/>
      <p:bldP spid="121" grpId="0"/>
      <p:bldP spid="7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6" name="AutoShape 27"/>
          <p:cNvSpPr>
            <a:spLocks noChangeArrowheads="1"/>
          </p:cNvSpPr>
          <p:nvPr/>
        </p:nvSpPr>
        <p:spPr bwMode="auto">
          <a:xfrm>
            <a:off x="2056130" y="699135"/>
            <a:ext cx="5535295" cy="1139825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同学们，计算小数加、减法</a:t>
            </a:r>
            <a:endParaRPr kumimoji="0" lang="en-US" altLang="zh-CN" sz="3200" dirty="0">
              <a:solidFill>
                <a:schemeClr val="tx1"/>
              </a:solidFill>
              <a:latin typeface="楷体_GB2312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时要注意什么呢？</a:t>
            </a:r>
            <a:endParaRPr kumimoji="0" lang="zh-CN" altLang="zh-CN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grpSp>
        <p:nvGrpSpPr>
          <p:cNvPr id="7249" name="Group 81"/>
          <p:cNvGrpSpPr/>
          <p:nvPr/>
        </p:nvGrpSpPr>
        <p:grpSpPr bwMode="auto">
          <a:xfrm>
            <a:off x="5173686" y="3837405"/>
            <a:ext cx="3949701" cy="1346200"/>
            <a:chOff x="2622" y="2157"/>
            <a:chExt cx="2488" cy="848"/>
          </a:xfrm>
        </p:grpSpPr>
        <p:pic>
          <p:nvPicPr>
            <p:cNvPr id="7183" name="Picture 82" descr="未标题-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" y="2157"/>
              <a:ext cx="774" cy="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4" name="AutoShape 27"/>
            <p:cNvSpPr>
              <a:spLocks noChangeArrowheads="1"/>
            </p:cNvSpPr>
            <p:nvPr/>
          </p:nvSpPr>
          <p:spPr bwMode="auto">
            <a:xfrm>
              <a:off x="2622" y="2205"/>
              <a:ext cx="1560" cy="751"/>
            </a:xfrm>
            <a:prstGeom prst="wedgeRoundRectCallout">
              <a:avLst>
                <a:gd name="adj1" fmla="val 65677"/>
                <a:gd name="adj2" fmla="val -2044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 dirty="0" smtClean="0">
                  <a:solidFill>
                    <a:schemeClr val="tx1"/>
                  </a:solidFill>
                  <a:latin typeface="楷体_GB2312" pitchFamily="49" charset="-122"/>
                </a:rPr>
                <a:t>也就是数位</a:t>
              </a: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要对齐。</a:t>
              </a:r>
              <a:endParaRPr kumimoji="0"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7259" name="Group 91"/>
          <p:cNvGrpSpPr/>
          <p:nvPr/>
        </p:nvGrpSpPr>
        <p:grpSpPr bwMode="auto">
          <a:xfrm>
            <a:off x="560247" y="5219898"/>
            <a:ext cx="7004049" cy="1212850"/>
            <a:chOff x="685" y="3384"/>
            <a:chExt cx="4412" cy="764"/>
          </a:xfrm>
        </p:grpSpPr>
        <p:pic>
          <p:nvPicPr>
            <p:cNvPr id="7181" name="Picture 87" descr="未标题-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" y="3384"/>
              <a:ext cx="767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2" name="AutoShape 27"/>
            <p:cNvSpPr>
              <a:spLocks noChangeArrowheads="1"/>
            </p:cNvSpPr>
            <p:nvPr/>
          </p:nvSpPr>
          <p:spPr bwMode="auto">
            <a:xfrm>
              <a:off x="1458" y="3397"/>
              <a:ext cx="3639" cy="408"/>
            </a:xfrm>
            <a:prstGeom prst="wedgeRoundRectCallout">
              <a:avLst>
                <a:gd name="adj1" fmla="val -52759"/>
                <a:gd name="adj2" fmla="val 2059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 dirty="0" smtClean="0">
                  <a:latin typeface="楷体_GB2312" pitchFamily="49" charset="-122"/>
                </a:rPr>
                <a:t>加法满十进一，减法退一当十。</a:t>
              </a:r>
              <a:endParaRPr kumimoji="0" lang="en-US" altLang="zh-CN" sz="3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263" name="Group 95"/>
          <p:cNvGrpSpPr/>
          <p:nvPr/>
        </p:nvGrpSpPr>
        <p:grpSpPr bwMode="auto">
          <a:xfrm>
            <a:off x="264972" y="3885254"/>
            <a:ext cx="4592638" cy="1338263"/>
            <a:chOff x="231" y="2807"/>
            <a:chExt cx="2893" cy="843"/>
          </a:xfrm>
        </p:grpSpPr>
        <p:sp>
          <p:nvSpPr>
            <p:cNvPr id="7179" name="AutoShape 27"/>
            <p:cNvSpPr>
              <a:spLocks noChangeArrowheads="1"/>
            </p:cNvSpPr>
            <p:nvPr/>
          </p:nvSpPr>
          <p:spPr bwMode="auto">
            <a:xfrm>
              <a:off x="839" y="2886"/>
              <a:ext cx="2285" cy="408"/>
            </a:xfrm>
            <a:prstGeom prst="wedgeRoundRectCallout">
              <a:avLst>
                <a:gd name="adj1" fmla="val -56773"/>
                <a:gd name="adj2" fmla="val 2509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小数点一定要对齐。</a:t>
              </a:r>
              <a:endParaRPr kumimoji="0" lang="en-US" altLang="zh-CN" sz="32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pic>
          <p:nvPicPr>
            <p:cNvPr id="7180" name="Picture 92" descr="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" y="2807"/>
              <a:ext cx="808" cy="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4667283" y="1861737"/>
            <a:ext cx="27846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－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29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4883307" y="2978077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sz="3200" dirty="0">
                <a:solidFill>
                  <a:schemeClr val="tx1"/>
                </a:solidFill>
                <a:latin typeface="楷体_GB2312" pitchFamily="49" charset="-122"/>
              </a:rPr>
              <a:t>－</a:t>
            </a:r>
            <a:endParaRPr kumimoji="0"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5394645" y="3400352"/>
            <a:ext cx="5397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3" name="Text Box 27"/>
          <p:cNvSpPr txBox="1">
            <a:spLocks noChangeArrowheads="1"/>
          </p:cNvSpPr>
          <p:nvPr/>
        </p:nvSpPr>
        <p:spPr bwMode="auto">
          <a:xfrm>
            <a:off x="6593663" y="3400352"/>
            <a:ext cx="39014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6177337" y="3392786"/>
            <a:ext cx="39014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6680456" y="2619302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5431158" y="2620889"/>
            <a:ext cx="294898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6248408" y="2624064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 sz="3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Text Box 31"/>
          <p:cNvSpPr txBox="1">
            <a:spLocks noChangeArrowheads="1"/>
          </p:cNvSpPr>
          <p:nvPr/>
        </p:nvSpPr>
        <p:spPr bwMode="auto">
          <a:xfrm>
            <a:off x="5386708" y="2976489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kumimoji="0" lang="zh-CN" altLang="en-US" sz="320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>
                <a:solidFill>
                  <a:schemeClr val="tx1"/>
                </a:solidFill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39" name="Text Box 34"/>
          <p:cNvSpPr txBox="1">
            <a:spLocks noChangeArrowheads="1"/>
          </p:cNvSpPr>
          <p:nvPr/>
        </p:nvSpPr>
        <p:spPr bwMode="auto">
          <a:xfrm>
            <a:off x="6211573" y="2218456"/>
            <a:ext cx="6159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>
                <a:solidFill>
                  <a:srgbClr val="FF0000"/>
                </a:solidFill>
                <a:latin typeface="楷体_GB2312" pitchFamily="49" charset="-122"/>
              </a:rPr>
              <a:t>.</a:t>
            </a:r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5843020" y="3400352"/>
            <a:ext cx="28435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5380358" y="2617714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 5</a:t>
            </a:r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7091934" y="1844824"/>
            <a:ext cx="12036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16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Line 32"/>
          <p:cNvSpPr>
            <a:spLocks noChangeShapeType="1"/>
          </p:cNvSpPr>
          <p:nvPr/>
        </p:nvSpPr>
        <p:spPr bwMode="auto">
          <a:xfrm>
            <a:off x="4921569" y="3514600"/>
            <a:ext cx="226599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5890973" y="2939354"/>
            <a:ext cx="144462" cy="503238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32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45" name="Rectangle 51"/>
          <p:cNvSpPr>
            <a:spLocks noChangeArrowheads="1"/>
          </p:cNvSpPr>
          <p:nvPr/>
        </p:nvSpPr>
        <p:spPr bwMode="auto">
          <a:xfrm>
            <a:off x="496954" y="1875086"/>
            <a:ext cx="28872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6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45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＋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4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29</a:t>
            </a:r>
            <a:r>
              <a:rPr kumimoji="0"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884738" y="2680220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chemeClr val="tx1"/>
                </a:solidFill>
                <a:latin typeface="楷体_GB2312" pitchFamily="49" charset="-122"/>
              </a:rPr>
              <a:t>＋</a:t>
            </a:r>
            <a:endParaRPr kumimoji="0" lang="zh-CN" altLang="en-US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47" name="Text Box 27"/>
          <p:cNvSpPr txBox="1">
            <a:spLocks noChangeArrowheads="1"/>
          </p:cNvSpPr>
          <p:nvPr/>
        </p:nvSpPr>
        <p:spPr bwMode="auto">
          <a:xfrm>
            <a:off x="2142156" y="3323396"/>
            <a:ext cx="58283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48" name="Text Box 27"/>
          <p:cNvSpPr txBox="1">
            <a:spLocks noChangeArrowheads="1"/>
          </p:cNvSpPr>
          <p:nvPr/>
        </p:nvSpPr>
        <p:spPr bwMode="auto">
          <a:xfrm>
            <a:off x="2567676" y="3323396"/>
            <a:ext cx="58283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+mn-lt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49" name="Text Box 27"/>
          <p:cNvSpPr txBox="1">
            <a:spLocks noChangeArrowheads="1"/>
          </p:cNvSpPr>
          <p:nvPr/>
        </p:nvSpPr>
        <p:spPr bwMode="auto">
          <a:xfrm>
            <a:off x="1043630" y="3284544"/>
            <a:ext cx="92049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600" dirty="0">
                <a:latin typeface="+mn-lt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3600" dirty="0">
                <a:latin typeface="+mn-lt"/>
                <a:ea typeface="+mn-ea"/>
                <a:cs typeface="宋体" panose="02010600030101010101" pitchFamily="2" charset="-122"/>
              </a:rPr>
              <a:t> </a:t>
            </a:r>
            <a:r>
              <a:rPr lang="en-US" altLang="zh-CN" sz="3600" dirty="0">
                <a:latin typeface="+mn-lt"/>
                <a:ea typeface="+mn-ea"/>
                <a:cs typeface="宋体" panose="02010600030101010101" pitchFamily="2" charset="-122"/>
              </a:rPr>
              <a:t>0</a:t>
            </a:r>
          </a:p>
        </p:txBody>
      </p:sp>
      <p:sp>
        <p:nvSpPr>
          <p:cNvPr id="50" name="Rectangle 26"/>
          <p:cNvSpPr>
            <a:spLocks noChangeArrowheads="1"/>
          </p:cNvSpPr>
          <p:nvPr/>
        </p:nvSpPr>
        <p:spPr bwMode="auto">
          <a:xfrm>
            <a:off x="2231693" y="2442703"/>
            <a:ext cx="219075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1442937" y="2448437"/>
            <a:ext cx="252412" cy="8001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2" name="Rectangle 26"/>
          <p:cNvSpPr>
            <a:spLocks noChangeArrowheads="1"/>
          </p:cNvSpPr>
          <p:nvPr/>
        </p:nvSpPr>
        <p:spPr bwMode="auto">
          <a:xfrm>
            <a:off x="2663741" y="2442703"/>
            <a:ext cx="219075" cy="8016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3" name="Text Box 31"/>
          <p:cNvSpPr txBox="1">
            <a:spLocks noChangeArrowheads="1"/>
          </p:cNvSpPr>
          <p:nvPr/>
        </p:nvSpPr>
        <p:spPr bwMode="auto">
          <a:xfrm>
            <a:off x="1354310" y="2807441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54" name="Line 32"/>
          <p:cNvSpPr>
            <a:spLocks noChangeShapeType="1"/>
          </p:cNvSpPr>
          <p:nvPr/>
        </p:nvSpPr>
        <p:spPr bwMode="auto">
          <a:xfrm>
            <a:off x="722576" y="3408650"/>
            <a:ext cx="255552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/>
          </a:p>
        </p:txBody>
      </p:sp>
      <p:sp>
        <p:nvSpPr>
          <p:cNvPr id="55" name="Text Box 34"/>
          <p:cNvSpPr txBox="1">
            <a:spLocks noChangeArrowheads="1"/>
          </p:cNvSpPr>
          <p:nvPr/>
        </p:nvSpPr>
        <p:spPr bwMode="auto">
          <a:xfrm>
            <a:off x="2414608" y="3159500"/>
            <a:ext cx="2809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1855877" y="2623877"/>
            <a:ext cx="177353" cy="65404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20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57" name="Rectangle 37"/>
          <p:cNvSpPr>
            <a:spLocks noChangeArrowheads="1"/>
          </p:cNvSpPr>
          <p:nvPr/>
        </p:nvSpPr>
        <p:spPr bwMode="auto">
          <a:xfrm>
            <a:off x="1822698" y="3303970"/>
            <a:ext cx="3852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58" name="Text Box 31"/>
          <p:cNvSpPr txBox="1">
            <a:spLocks noChangeArrowheads="1"/>
          </p:cNvSpPr>
          <p:nvPr/>
        </p:nvSpPr>
        <p:spPr bwMode="auto">
          <a:xfrm>
            <a:off x="1355074" y="2338503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6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4</a:t>
            </a:r>
            <a:r>
              <a:rPr kumimoji="0"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>
                <a:solidFill>
                  <a:schemeClr val="tx1"/>
                </a:solidFill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59" name="Rectangle 51"/>
          <p:cNvSpPr>
            <a:spLocks noChangeArrowheads="1"/>
          </p:cNvSpPr>
          <p:nvPr/>
        </p:nvSpPr>
        <p:spPr bwMode="auto">
          <a:xfrm>
            <a:off x="2917410" y="1867703"/>
            <a:ext cx="21605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10</a:t>
            </a:r>
            <a:r>
              <a:rPr kumimoji="0"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kumimoji="0" lang="en-US" altLang="zh-CN" sz="3200" dirty="0" smtClean="0">
                <a:solidFill>
                  <a:schemeClr val="tx1"/>
                </a:solidFill>
                <a:ea typeface="黑体" panose="02010609060101010101" pitchFamily="49" charset="-122"/>
              </a:rPr>
              <a:t>74</a:t>
            </a:r>
            <a:endParaRPr kumimoji="0"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50226" y="917433"/>
            <a:ext cx="3162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计算。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6" name="矩形 5"/>
          <p:cNvSpPr/>
          <p:nvPr/>
        </p:nvSpPr>
        <p:spPr>
          <a:xfrm>
            <a:off x="539552" y="1779915"/>
            <a:ext cx="2018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9.32+6.98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4428" y="1797377"/>
            <a:ext cx="23727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/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13.52-8.35</a:t>
            </a:r>
            <a:endParaRPr lang="zh-CN" altLang="zh-CN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508555" y="3205100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zh-CN" dirty="0">
                <a:solidFill>
                  <a:srgbClr val="FF0000"/>
                </a:solidFill>
                <a:latin typeface="楷体_GB2312" pitchFamily="49" charset="-122"/>
              </a:rPr>
              <a:t>＋</a:t>
            </a:r>
            <a:endParaRPr kumimoji="0" lang="zh-CN" altLang="en-US" dirty="0">
              <a:solidFill>
                <a:srgbClr val="FF0000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1765973" y="3684624"/>
            <a:ext cx="58283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2191493" y="3684624"/>
            <a:ext cx="58283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667447" y="3645772"/>
            <a:ext cx="92049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  <a:cs typeface="宋体" panose="02010600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  <a:cs typeface="宋体" panose="02010600030101010101" pitchFamily="2" charset="-122"/>
              </a:rPr>
              <a:t>6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  <a:cs typeface="宋体" panose="02010600030101010101" pitchFamily="2" charset="-122"/>
            </a:endParaRPr>
          </a:p>
        </p:txBody>
      </p: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978127" y="3168669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9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  <a:endParaRPr kumimoji="0" lang="en-US" altLang="zh-CN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Line 32"/>
          <p:cNvSpPr>
            <a:spLocks noChangeShapeType="1"/>
          </p:cNvSpPr>
          <p:nvPr/>
        </p:nvSpPr>
        <p:spPr bwMode="auto">
          <a:xfrm>
            <a:off x="346393" y="3769878"/>
            <a:ext cx="255552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2038425" y="3520728"/>
            <a:ext cx="273129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1446515" y="3665198"/>
            <a:ext cx="3852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978891" y="2699731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9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kumimoji="0" lang="en-US" altLang="zh-CN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Text Box 34"/>
          <p:cNvSpPr txBox="1">
            <a:spLocks noChangeArrowheads="1"/>
          </p:cNvSpPr>
          <p:nvPr/>
        </p:nvSpPr>
        <p:spPr bwMode="auto">
          <a:xfrm>
            <a:off x="1278087" y="3529645"/>
            <a:ext cx="273129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1400" dirty="0" smtClean="0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2267744" y="3839603"/>
            <a:ext cx="228925" cy="3282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2497508" y="1772816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=16.3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5255050" y="3222337"/>
            <a:ext cx="54243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dirty="0" smtClean="0">
                <a:solidFill>
                  <a:srgbClr val="FF0000"/>
                </a:solidFill>
                <a:latin typeface="楷体_GB2312" pitchFamily="49" charset="-122"/>
              </a:rPr>
              <a:t>－</a:t>
            </a:r>
            <a:endParaRPr kumimoji="0" lang="zh-CN" altLang="en-US" dirty="0">
              <a:solidFill>
                <a:srgbClr val="FF0000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6837553" y="3699268"/>
            <a:ext cx="58283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7263073" y="3699268"/>
            <a:ext cx="58283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6044651" y="3656749"/>
            <a:ext cx="920494" cy="64851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defRPr/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  <a:cs typeface="宋体" panose="02010600030101010101" pitchFamily="2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  <a:cs typeface="宋体" panose="02010600030101010101" pitchFamily="2" charset="-122"/>
            </a:endParaRPr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6049707" y="3183313"/>
            <a:ext cx="1638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8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5</a:t>
            </a:r>
            <a:endParaRPr kumimoji="0" lang="en-US" altLang="zh-CN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255051" y="3779187"/>
            <a:ext cx="2718452" cy="533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6868550" y="2300891"/>
            <a:ext cx="29076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6518095" y="3679842"/>
            <a:ext cx="3852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30000"/>
              </a:spcBef>
              <a:buFontTx/>
              <a:buNone/>
            </a:pP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" name="Text Box 31"/>
          <p:cNvSpPr txBox="1">
            <a:spLocks noChangeArrowheads="1"/>
          </p:cNvSpPr>
          <p:nvPr/>
        </p:nvSpPr>
        <p:spPr bwMode="auto">
          <a:xfrm>
            <a:off x="5705573" y="2722702"/>
            <a:ext cx="198032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1 3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kumimoji="0"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kumimoji="0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kumimoji="0" lang="zh-CN" alt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5</a:t>
            </a:r>
            <a:r>
              <a:rPr kumimoji="0" lang="zh-CN" alt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  </a:t>
            </a:r>
            <a:r>
              <a:rPr kumimoji="0"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kumimoji="0" lang="en-US" altLang="zh-CN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7" name="Text Box 34"/>
          <p:cNvSpPr txBox="1">
            <a:spLocks noChangeArrowheads="1"/>
          </p:cNvSpPr>
          <p:nvPr/>
        </p:nvSpPr>
        <p:spPr bwMode="auto">
          <a:xfrm>
            <a:off x="5771265" y="2293123"/>
            <a:ext cx="29076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39" name="矩形 38"/>
          <p:cNvSpPr/>
          <p:nvPr/>
        </p:nvSpPr>
        <p:spPr>
          <a:xfrm>
            <a:off x="7587392" y="1788460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=5.17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EF1955"/>
              </a:clrFrom>
              <a:clrTo>
                <a:srgbClr val="EF195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311345"/>
            <a:ext cx="7439189" cy="1573675"/>
          </a:xfrm>
          <a:prstGeom prst="rect">
            <a:avLst/>
          </a:prstGeom>
        </p:spPr>
      </p:pic>
      <p:grpSp>
        <p:nvGrpSpPr>
          <p:cNvPr id="38" name="组合 9"/>
          <p:cNvGrpSpPr/>
          <p:nvPr/>
        </p:nvGrpSpPr>
        <p:grpSpPr>
          <a:xfrm>
            <a:off x="5867331" y="5907719"/>
            <a:ext cx="1656809" cy="877791"/>
            <a:chOff x="5939527" y="5733256"/>
            <a:chExt cx="1656809" cy="877791"/>
          </a:xfrm>
        </p:grpSpPr>
        <p:pic>
          <p:nvPicPr>
            <p:cNvPr id="41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7" grpId="0"/>
      <p:bldP spid="18" grpId="0" animBg="1"/>
      <p:bldP spid="19" grpId="0"/>
      <p:bldP spid="21" grpId="0"/>
      <p:bldP spid="22" grpId="0"/>
      <p:bldP spid="23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/>
      <p:bldP spid="35" grpId="0"/>
      <p:bldP spid="36" grpId="0"/>
      <p:bldP spid="37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72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795160" y="1000108"/>
            <a:ext cx="58121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下面是小明的体重统计图。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9098"/>
            <a:ext cx="6768752" cy="4584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WPS 演示</Application>
  <PresentationFormat>全屏显示(4:3)</PresentationFormat>
  <Paragraphs>366</Paragraphs>
  <Slides>28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人教版数学四年级下第6单元</dc:title>
  <dc:creator>吉林梓翰教育图书有限公司</dc:creator>
  <cp:lastModifiedBy>lenovop</cp:lastModifiedBy>
  <cp:revision>665</cp:revision>
  <dcterms:created xsi:type="dcterms:W3CDTF">2015-11-21T07:20:00Z</dcterms:created>
  <dcterms:modified xsi:type="dcterms:W3CDTF">2021-11-01T03:39:11Z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